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7" r:id="rId4"/>
    <p:sldId id="275" r:id="rId5"/>
    <p:sldId id="278" r:id="rId6"/>
    <p:sldId id="261" r:id="rId7"/>
    <p:sldId id="270" r:id="rId8"/>
    <p:sldId id="271" r:id="rId9"/>
    <p:sldId id="277" r:id="rId10"/>
    <p:sldId id="276" r:id="rId11"/>
    <p:sldId id="274" r:id="rId12"/>
    <p:sldId id="257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2F528F"/>
    <a:srgbClr val="0961AA"/>
    <a:srgbClr val="048271"/>
    <a:srgbClr val="0F8B7A"/>
    <a:srgbClr val="D9D9D9"/>
    <a:srgbClr val="70A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5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95014A-4E24-1156-F700-FBB49134315E}"/>
              </a:ext>
            </a:extLst>
          </p:cNvPr>
          <p:cNvSpPr/>
          <p:nvPr userDrawn="1"/>
        </p:nvSpPr>
        <p:spPr>
          <a:xfrm>
            <a:off x="0" y="-19050"/>
            <a:ext cx="12192000" cy="1123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                                                                     </a:t>
            </a:r>
            <a:r>
              <a:rPr lang="de-DE" sz="24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The 6</a:t>
            </a:r>
            <a:r>
              <a:rPr lang="de-DE" sz="2400" b="1" baseline="30000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 </a:t>
            </a:r>
            <a:r>
              <a:rPr lang="de-DE" sz="24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AfriGEO Symposium</a:t>
            </a:r>
          </a:p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8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                                                                                                                       31</a:t>
            </a:r>
            <a:r>
              <a:rPr lang="de-DE" sz="18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st</a:t>
            </a:r>
            <a:r>
              <a:rPr lang="de-DE" sz="18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October – 5</a:t>
            </a:r>
            <a:r>
              <a:rPr lang="de-DE" sz="18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de-DE" sz="18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November,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58CB76-4039-F92C-0FD3-FB1AFC86C9D0}"/>
              </a:ext>
            </a:extLst>
          </p:cNvPr>
          <p:cNvSpPr txBox="1"/>
          <p:nvPr userDrawn="1"/>
        </p:nvSpPr>
        <p:spPr>
          <a:xfrm>
            <a:off x="1189703" y="6334780"/>
            <a:ext cx="9812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0" dirty="0">
                <a:solidFill>
                  <a:srgbClr val="0F8B7A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Harnessing EO towards Resilient &amp; Sustainable systems, communities &amp; 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5B535C-2032-CA02-00A1-625E85447C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46" y="-126625"/>
            <a:ext cx="3531762" cy="12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5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95014A-4E24-1156-F700-FBB49134315E}"/>
              </a:ext>
            </a:extLst>
          </p:cNvPr>
          <p:cNvSpPr/>
          <p:nvPr userDrawn="1"/>
        </p:nvSpPr>
        <p:spPr>
          <a:xfrm>
            <a:off x="0" y="-19050"/>
            <a:ext cx="12192000" cy="1123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9">
            <a:extLst>
              <a:ext uri="{FF2B5EF4-FFF2-40B4-BE49-F238E27FC236}">
                <a16:creationId xmlns:a16="http://schemas.microsoft.com/office/drawing/2014/main" id="{263C7CFA-4A9A-FE2E-828D-E93915007AE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346018" y="6086209"/>
            <a:ext cx="2597126" cy="6107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The 6</a:t>
            </a:r>
            <a:r>
              <a:rPr lang="en-GB" sz="1200" b="1" baseline="30000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</a:t>
            </a:r>
            <a:r>
              <a:rPr lang="en-GB" sz="1200" b="1" dirty="0" err="1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AfriGEO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Symposium </a:t>
            </a:r>
          </a:p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31</a:t>
            </a:r>
            <a:r>
              <a:rPr lang="de-DE" sz="1200" b="1" baseline="30000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st</a:t>
            </a:r>
            <a:r>
              <a:rPr lang="de-DE" sz="1200" b="1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Oct – 5</a:t>
            </a:r>
            <a:r>
              <a:rPr lang="de-DE" sz="1200" b="1" baseline="30000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de-DE" sz="1200" b="1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Nov,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AEA9DF-FD13-B346-C13D-219870B30602}"/>
              </a:ext>
            </a:extLst>
          </p:cNvPr>
          <p:cNvSpPr txBox="1"/>
          <p:nvPr userDrawn="1"/>
        </p:nvSpPr>
        <p:spPr>
          <a:xfrm>
            <a:off x="1826791" y="6296844"/>
            <a:ext cx="7785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4827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Harnessing EO towards Resilient &amp; Sustainable systems, communities &amp;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04D29C-8CDE-715C-0209-FF440FA198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" y="124035"/>
            <a:ext cx="2297099" cy="80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43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DAC12FE-DD13-46FA-EFD7-F0CEC67DCF7C}"/>
              </a:ext>
            </a:extLst>
          </p:cNvPr>
          <p:cNvSpPr/>
          <p:nvPr userDrawn="1"/>
        </p:nvSpPr>
        <p:spPr>
          <a:xfrm>
            <a:off x="0" y="-38100"/>
            <a:ext cx="12192000" cy="1123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CF4BC4-A9E9-690B-B6EE-EEEDA45F057B}"/>
              </a:ext>
            </a:extLst>
          </p:cNvPr>
          <p:cNvSpPr txBox="1"/>
          <p:nvPr userDrawn="1"/>
        </p:nvSpPr>
        <p:spPr>
          <a:xfrm>
            <a:off x="1794894" y="6333855"/>
            <a:ext cx="8346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F8B7A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Harnessing EO towards Resilient &amp; Sustainable systems, communities &amp; 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A2A1EB-ED61-D44A-F1DD-BFF5A64B46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" y="124035"/>
            <a:ext cx="2297099" cy="800998"/>
          </a:xfrm>
          <a:prstGeom prst="rect">
            <a:avLst/>
          </a:prstGeom>
        </p:spPr>
      </p:pic>
      <p:sp>
        <p:nvSpPr>
          <p:cNvPr id="7" name="Textfeld 9">
            <a:extLst>
              <a:ext uri="{FF2B5EF4-FFF2-40B4-BE49-F238E27FC236}">
                <a16:creationId xmlns:a16="http://schemas.microsoft.com/office/drawing/2014/main" id="{DCD5DEED-4CAC-DB24-D57E-031C7272290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346018" y="6086209"/>
            <a:ext cx="2597126" cy="6107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The 6</a:t>
            </a:r>
            <a:r>
              <a:rPr lang="en-GB" sz="1200" b="1" baseline="30000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</a:t>
            </a:r>
            <a:r>
              <a:rPr lang="en-GB" sz="1200" b="1" dirty="0" err="1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AfriGEO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Symposium </a:t>
            </a:r>
          </a:p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31</a:t>
            </a:r>
            <a:r>
              <a:rPr lang="de-DE" sz="12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st</a:t>
            </a:r>
            <a:r>
              <a:rPr lang="de-DE" sz="12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Oct – 5</a:t>
            </a:r>
            <a:r>
              <a:rPr lang="de-DE" sz="12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de-DE" sz="12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Nov, 2022</a:t>
            </a:r>
          </a:p>
        </p:txBody>
      </p:sp>
    </p:spTree>
    <p:extLst>
      <p:ext uri="{BB962C8B-B14F-4D97-AF65-F5344CB8AC3E}">
        <p14:creationId xmlns:p14="http://schemas.microsoft.com/office/powerpoint/2010/main" val="1734596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9197C-70C1-3D13-3DC8-7C542F96A3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AD096-BD91-4C07-942B-3DB517D9FE29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FEA65-8560-25BB-DDF9-1DD4469A6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64656-B353-2C5E-FA62-ED05E0FAC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75BE8-2218-4236-A164-167ACF5CB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7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mailto:c.nabukulu@utwente.nl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hyperlink" Target="http://www.humanitariancoalition.ca/" TargetMode="External"/><Relationship Id="rId4" Type="http://schemas.openxmlformats.org/officeDocument/2006/relationships/hyperlink" Target="https://gpm.nasa.gov/education/article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4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tiff"/><Relationship Id="rId7" Type="http://schemas.openxmlformats.org/officeDocument/2006/relationships/image" Target="../media/image30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tiff"/><Relationship Id="rId4" Type="http://schemas.openxmlformats.org/officeDocument/2006/relationships/image" Target="../media/image27.tiff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8AE5820-6105-4954-9EA9-142615E718D7}"/>
              </a:ext>
            </a:extLst>
          </p:cNvPr>
          <p:cNvSpPr txBox="1"/>
          <p:nvPr/>
        </p:nvSpPr>
        <p:spPr>
          <a:xfrm>
            <a:off x="1073890" y="1886723"/>
            <a:ext cx="10196623" cy="195749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A Satellite-based Analysis of Tropical Cyclone Rainfall for Improved Flood Hazard Assessment</a:t>
            </a:r>
          </a:p>
          <a:p>
            <a:pPr algn="ctr"/>
            <a:endParaRPr lang="en-US" sz="4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GB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18ACD8-BF03-C7EC-FE06-8E94FB25894B}"/>
              </a:ext>
            </a:extLst>
          </p:cNvPr>
          <p:cNvSpPr txBox="1"/>
          <p:nvPr/>
        </p:nvSpPr>
        <p:spPr>
          <a:xfrm>
            <a:off x="2556641" y="4201349"/>
            <a:ext cx="7078717" cy="96587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Catherine Nabukulu</a:t>
            </a:r>
          </a:p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UNIVERSITY OF TWENTE - ITC</a:t>
            </a:r>
          </a:p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GB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15305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9332C0-D0F3-B442-9094-C58A4AC81CBD}"/>
              </a:ext>
            </a:extLst>
          </p:cNvPr>
          <p:cNvSpPr txBox="1"/>
          <p:nvPr/>
        </p:nvSpPr>
        <p:spPr>
          <a:xfrm>
            <a:off x="3060947" y="445235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Conclusion/Recommendations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18A8846-4DEC-E10B-5ACA-6784FF880B93}"/>
              </a:ext>
            </a:extLst>
          </p:cNvPr>
          <p:cNvSpPr txBox="1">
            <a:spLocks/>
          </p:cNvSpPr>
          <p:nvPr/>
        </p:nvSpPr>
        <p:spPr>
          <a:xfrm>
            <a:off x="326472" y="4197727"/>
            <a:ext cx="10715625" cy="36746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971187-1898-29D2-8908-7AB63A9D9279}"/>
              </a:ext>
            </a:extLst>
          </p:cNvPr>
          <p:cNvSpPr txBox="1">
            <a:spLocks/>
          </p:cNvSpPr>
          <p:nvPr/>
        </p:nvSpPr>
        <p:spPr>
          <a:xfrm>
            <a:off x="767255" y="1450428"/>
            <a:ext cx="10274842" cy="3762704"/>
          </a:xfrm>
          <a:prstGeom prst="rect">
            <a:avLst/>
          </a:prstGeom>
        </p:spPr>
        <p:txBody>
          <a:bodyPr/>
          <a:lstStyle>
            <a:lvl1pPr marL="255588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new approach to generalize tropical cyclone associate rainfall for improved flood hazard mapping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With better understanding,  the approach can be extended to more cyclones  to build toward a tropical cyclone flood risk map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Potential of using satellite rainfall to make this generalization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63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875563-CA1D-AFB5-28D7-4E86250E3104}"/>
              </a:ext>
            </a:extLst>
          </p:cNvPr>
          <p:cNvSpPr txBox="1"/>
          <p:nvPr/>
        </p:nvSpPr>
        <p:spPr>
          <a:xfrm>
            <a:off x="3394787" y="490493"/>
            <a:ext cx="5402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Significance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32A23-93A8-7D7A-09B0-092C8081DAD3}"/>
              </a:ext>
            </a:extLst>
          </p:cNvPr>
          <p:cNvSpPr txBox="1">
            <a:spLocks/>
          </p:cNvSpPr>
          <p:nvPr/>
        </p:nvSpPr>
        <p:spPr>
          <a:xfrm>
            <a:off x="1009606" y="1521718"/>
            <a:ext cx="10172788" cy="46758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588" indent="-255588" defTabSz="238125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 improved early warning system including localized variations of the threat</a:t>
            </a:r>
          </a:p>
          <a:p>
            <a:pPr marL="255588" indent="-255588" defTabSz="238125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5588" indent="-255588" defTabSz="238125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understanding of the system’s rainfall  hence a more informed society about the localized impacts  </a:t>
            </a:r>
          </a:p>
          <a:p>
            <a:pPr marL="255588" indent="-255588" defTabSz="238125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5588" indent="-255588" defTabSz="238125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 of how we prepare for tropical cyclone related flooding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635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3ACA0DC-5026-A205-1F70-2A676ECFE1F2}"/>
              </a:ext>
            </a:extLst>
          </p:cNvPr>
          <p:cNvSpPr txBox="1"/>
          <p:nvPr/>
        </p:nvSpPr>
        <p:spPr>
          <a:xfrm>
            <a:off x="685386" y="1412430"/>
            <a:ext cx="5711647" cy="4633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>
                <a:latin typeface="Droid Sans" pitchFamily="34" charset="0"/>
                <a:cs typeface="Droid Sans" pitchFamily="34" charset="0"/>
              </a:rPr>
              <a:t>Catherine Nabukulu</a:t>
            </a:r>
            <a:r>
              <a:rPr lang="en-GB" sz="2800" b="1" baseline="30000" dirty="0">
                <a:latin typeface="Droid Sans" pitchFamily="34" charset="0"/>
                <a:cs typeface="Droid Sans" pitchFamily="34" charset="0"/>
              </a:rPr>
              <a:t>1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>
                <a:latin typeface="Droid Sans" pitchFamily="34" charset="0"/>
                <a:cs typeface="Droid Sans" pitchFamily="34" charset="0"/>
              </a:rPr>
              <a:t>Victor. G. Jetten</a:t>
            </a:r>
            <a:r>
              <a:rPr lang="en-GB" sz="2800" b="1" baseline="30000" dirty="0">
                <a:latin typeface="Droid Sans" pitchFamily="34" charset="0"/>
                <a:cs typeface="Droid Sans" pitchFamily="34" charset="0"/>
              </a:rPr>
              <a:t>1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>
                <a:latin typeface="Droid Sans" pitchFamily="34" charset="0"/>
                <a:cs typeface="Droid Sans" pitchFamily="34" charset="0"/>
              </a:rPr>
              <a:t>Janneke Ettema</a:t>
            </a:r>
            <a:r>
              <a:rPr lang="en-GB" sz="2800" b="1" baseline="30000" dirty="0">
                <a:latin typeface="Droid Sans" pitchFamily="34" charset="0"/>
                <a:cs typeface="Droid Sans" pitchFamily="34" charset="0"/>
              </a:rPr>
              <a:t>1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nl-NL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Bastian van den Bout</a:t>
            </a:r>
            <a:r>
              <a:rPr kumimoji="0" lang="en-US" altLang="nl-NL" sz="28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kumimoji="0" lang="en-US" altLang="nl-NL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algn="just">
              <a:spcAft>
                <a:spcPts val="1600"/>
              </a:spcAft>
            </a:pPr>
            <a:r>
              <a:rPr lang="en-US" sz="2800" b="1" dirty="0" err="1">
                <a:latin typeface="Arial" panose="020B0604020202020204" pitchFamily="34" charset="0"/>
              </a:rPr>
              <a:t>Reindert</a:t>
            </a:r>
            <a:r>
              <a:rPr lang="en-US" sz="2800" b="1" dirty="0">
                <a:latin typeface="Arial" panose="020B0604020202020204" pitchFamily="34" charset="0"/>
              </a:rPr>
              <a:t>. J. Haarsma</a:t>
            </a:r>
            <a:r>
              <a:rPr kumimoji="0" lang="en-US" altLang="nl-NL" sz="28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kumimoji="0" lang="en-US" altLang="nl-NL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marL="514350" indent="-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nl-NL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AutoNum type="arabicParenBoth"/>
              <a:defRPr/>
            </a:pPr>
            <a:r>
              <a:rPr lang="en-US" b="1" dirty="0">
                <a:latin typeface="Droid Sans" pitchFamily="34" charset="0"/>
                <a:cs typeface="Droid Sans" pitchFamily="34" charset="0"/>
              </a:rPr>
              <a:t>University of Twente, Faculty of Geo-Information Science and Earth Observation (ITC)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AutoNum type="arabicParenBoth"/>
              <a:defRPr/>
            </a:pPr>
            <a:r>
              <a:rPr lang="en-US" b="1" dirty="0">
                <a:latin typeface="Droid Sans" pitchFamily="34" charset="0"/>
              </a:rPr>
              <a:t>Royal Netherlands Meteorological Institute (KNMI) </a:t>
            </a:r>
            <a:endParaRPr lang="en-GB" b="1" dirty="0">
              <a:latin typeface="Droid Sans" pitchFamily="34" charset="0"/>
            </a:endParaRPr>
          </a:p>
          <a:p>
            <a:pPr marL="514350" indent="-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>
                <a:latin typeface="Droid Sans" pitchFamily="34" charset="0"/>
                <a:cs typeface="Droid Sans" pitchFamily="34" charset="0"/>
                <a:hlinkClick r:id="rId2"/>
              </a:rPr>
              <a:t>c.nabukulu@utwente.nl</a:t>
            </a:r>
            <a:r>
              <a:rPr lang="en-GB" sz="2800" b="1" dirty="0">
                <a:latin typeface="Droid Sans" pitchFamily="34" charset="0"/>
                <a:cs typeface="Droid Sans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416374-6B5B-F980-72A5-FAA2DE58BD54}"/>
              </a:ext>
            </a:extLst>
          </p:cNvPr>
          <p:cNvSpPr txBox="1"/>
          <p:nvPr/>
        </p:nvSpPr>
        <p:spPr>
          <a:xfrm>
            <a:off x="3889093" y="340242"/>
            <a:ext cx="5212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endParaRPr lang="en-US" sz="2800" b="1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00DBEF-CE9A-D203-0050-F0FEC63ED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281" y="2135479"/>
            <a:ext cx="4692845" cy="1414463"/>
          </a:xfrm>
          <a:prstGeom prst="rect">
            <a:avLst/>
          </a:prstGeom>
        </p:spPr>
      </p:pic>
      <p:pic>
        <p:nvPicPr>
          <p:cNvPr id="1026" name="Picture 2" descr="KNMI - Koninklijk Nederlands Meteorologisch Instituut">
            <a:extLst>
              <a:ext uri="{FF2B5EF4-FFF2-40B4-BE49-F238E27FC236}">
                <a16:creationId xmlns:a16="http://schemas.microsoft.com/office/drawing/2014/main" id="{E4DA4DAA-6A40-49BD-6371-9BB68FAF1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748" y="3549942"/>
            <a:ext cx="3821909" cy="131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136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ACADD5-C398-B4ED-0EBA-620C6FA56B00}"/>
              </a:ext>
            </a:extLst>
          </p:cNvPr>
          <p:cNvSpPr txBox="1"/>
          <p:nvPr/>
        </p:nvSpPr>
        <p:spPr>
          <a:xfrm>
            <a:off x="1910942" y="1171860"/>
            <a:ext cx="83701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F8B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F8B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Questions?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F8B7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64EE9A-B53C-A03C-39AD-AD96330EB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9285"/>
            <a:ext cx="12192000" cy="9687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48646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040CB7-4651-C882-FE0E-F627B348F6B3}"/>
              </a:ext>
            </a:extLst>
          </p:cNvPr>
          <p:cNvSpPr txBox="1"/>
          <p:nvPr/>
        </p:nvSpPr>
        <p:spPr>
          <a:xfrm>
            <a:off x="4200712" y="312516"/>
            <a:ext cx="444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2800" dirty="0">
              <a:solidFill>
                <a:srgbClr val="0961A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21C56F1-9797-D224-006F-35B69233643E}"/>
              </a:ext>
            </a:extLst>
          </p:cNvPr>
          <p:cNvSpPr txBox="1">
            <a:spLocks/>
          </p:cNvSpPr>
          <p:nvPr/>
        </p:nvSpPr>
        <p:spPr>
          <a:xfrm>
            <a:off x="801189" y="1695541"/>
            <a:ext cx="8061312" cy="34669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>
              <a:buFont typeface="Wingdings" panose="05000000000000000000" pitchFamily="2" charset="2"/>
              <a:buChar char="q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Experiments and Results</a:t>
            </a:r>
          </a:p>
          <a:p>
            <a:pPr>
              <a:buFont typeface="Wingdings" panose="05000000000000000000" pitchFamily="2" charset="2"/>
              <a:buChar char="q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Conclusions and Recommendations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3997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415A22-1EC8-5C32-2DE4-89336516E71E}"/>
              </a:ext>
            </a:extLst>
          </p:cNvPr>
          <p:cNvSpPr txBox="1"/>
          <p:nvPr/>
        </p:nvSpPr>
        <p:spPr>
          <a:xfrm>
            <a:off x="3961191" y="353852"/>
            <a:ext cx="5266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0710413-310A-B3CD-EDF7-BC30570FF55B}"/>
              </a:ext>
            </a:extLst>
          </p:cNvPr>
          <p:cNvGrpSpPr/>
          <p:nvPr/>
        </p:nvGrpSpPr>
        <p:grpSpPr>
          <a:xfrm>
            <a:off x="305188" y="1182817"/>
            <a:ext cx="5505062" cy="2800263"/>
            <a:chOff x="447869" y="1155437"/>
            <a:chExt cx="5505062" cy="28002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2938291-8FDE-0DEB-D405-B07273D8D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5551" y="1155437"/>
              <a:ext cx="5121591" cy="280026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A3E377A-09FD-3F9F-EAAD-BBAFFADD4A19}"/>
                </a:ext>
              </a:extLst>
            </p:cNvPr>
            <p:cNvSpPr txBox="1"/>
            <p:nvPr/>
          </p:nvSpPr>
          <p:spPr>
            <a:xfrm>
              <a:off x="447869" y="2223960"/>
              <a:ext cx="97643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/>
                <a:t>Hurricanes</a:t>
              </a:r>
              <a:endParaRPr lang="nl-NL" sz="1600" b="1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F404BD-9AA7-ED3F-CED1-BF1C61705C3B}"/>
                </a:ext>
              </a:extLst>
            </p:cNvPr>
            <p:cNvSpPr txBox="1"/>
            <p:nvPr/>
          </p:nvSpPr>
          <p:spPr>
            <a:xfrm>
              <a:off x="2179910" y="2223960"/>
              <a:ext cx="97643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/>
                <a:t>Hurricanes</a:t>
              </a:r>
              <a:endParaRPr lang="nl-NL" sz="1600" b="1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B9BD96-2081-420D-31C4-A42F5FCC62D5}"/>
                </a:ext>
              </a:extLst>
            </p:cNvPr>
            <p:cNvSpPr txBox="1"/>
            <p:nvPr/>
          </p:nvSpPr>
          <p:spPr>
            <a:xfrm>
              <a:off x="3701709" y="2685625"/>
              <a:ext cx="80432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/>
                <a:t>Cyclones</a:t>
              </a:r>
              <a:endParaRPr lang="nl-NL" sz="1600" b="1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67EE9B-162E-94EF-556C-FC6E0268414C}"/>
                </a:ext>
              </a:extLst>
            </p:cNvPr>
            <p:cNvSpPr txBox="1"/>
            <p:nvPr/>
          </p:nvSpPr>
          <p:spPr>
            <a:xfrm>
              <a:off x="5051399" y="2193182"/>
              <a:ext cx="90153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/>
                <a:t>Typhoons</a:t>
              </a:r>
              <a:endParaRPr lang="nl-NL" sz="1600" b="1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CEE7B9-6A3D-EC6A-5532-4B6D47C94C40}"/>
                </a:ext>
              </a:extLst>
            </p:cNvPr>
            <p:cNvSpPr txBox="1"/>
            <p:nvPr/>
          </p:nvSpPr>
          <p:spPr>
            <a:xfrm>
              <a:off x="4469210" y="3445631"/>
              <a:ext cx="80432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/>
                <a:t>Cyclones</a:t>
              </a:r>
              <a:endParaRPr lang="nl-NL" sz="1600" b="1" dirty="0"/>
            </a:p>
          </p:txBody>
        </p:sp>
      </p:grp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5EF7EE3-AF06-88E4-2510-1CE6E8E9FC2B}"/>
              </a:ext>
            </a:extLst>
          </p:cNvPr>
          <p:cNvSpPr txBox="1">
            <a:spLocks/>
          </p:cNvSpPr>
          <p:nvPr/>
        </p:nvSpPr>
        <p:spPr>
          <a:xfrm>
            <a:off x="6362700" y="4529184"/>
            <a:ext cx="3929380" cy="1668193"/>
          </a:xfrm>
          <a:prstGeom prst="rect">
            <a:avLst/>
          </a:prstGeom>
        </p:spPr>
        <p:txBody>
          <a:bodyPr/>
          <a:lstStyle>
            <a:lvl1pPr marL="255588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Are associated with:</a:t>
            </a:r>
          </a:p>
          <a:p>
            <a:pPr lvl="1"/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Strong winds</a:t>
            </a:r>
          </a:p>
          <a:p>
            <a:pPr lvl="1"/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Torrential rainfall</a:t>
            </a:r>
          </a:p>
          <a:p>
            <a:pPr lvl="1"/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Widespread effects</a:t>
            </a:r>
            <a:endParaRPr lang="nl-NL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4572472-87F4-97D4-5004-8B251A5C6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327" y="1182817"/>
            <a:ext cx="6068485" cy="321383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43E9CA5-1196-8045-EB8F-601461139C57}"/>
              </a:ext>
            </a:extLst>
          </p:cNvPr>
          <p:cNvSpPr txBox="1"/>
          <p:nvPr/>
        </p:nvSpPr>
        <p:spPr>
          <a:xfrm>
            <a:off x="189359" y="6210475"/>
            <a:ext cx="434182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lang="en-GB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Source: </a:t>
            </a:r>
            <a:r>
              <a:rPr lang="en-GB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https://gpm.nasa.gov/education/articles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	</a:t>
            </a:r>
            <a:r>
              <a:rPr lang="en-GB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/>
              </a:rPr>
              <a:t>www.humanitariancoalition.ca</a:t>
            </a:r>
            <a:endParaRPr lang="en-GB" sz="1200" u="sng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F1630E-F0B6-58F4-7755-0094CD6655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752" y="3930838"/>
            <a:ext cx="4341826" cy="23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8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415A22-1EC8-5C32-2DE4-89336516E71E}"/>
              </a:ext>
            </a:extLst>
          </p:cNvPr>
          <p:cNvSpPr txBox="1"/>
          <p:nvPr/>
        </p:nvSpPr>
        <p:spPr>
          <a:xfrm>
            <a:off x="3829299" y="373532"/>
            <a:ext cx="5266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Hazard Assessment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808A59F-0567-E1D4-3699-6DC6B65ED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932" y="2212961"/>
            <a:ext cx="2105025" cy="2085975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74F161D-9839-03DB-8BB6-194528118EB3}"/>
              </a:ext>
            </a:extLst>
          </p:cNvPr>
          <p:cNvSpPr txBox="1">
            <a:spLocks/>
          </p:cNvSpPr>
          <p:nvPr/>
        </p:nvSpPr>
        <p:spPr>
          <a:xfrm>
            <a:off x="684245" y="1087837"/>
            <a:ext cx="3413347" cy="415487"/>
          </a:xfrm>
          <a:prstGeom prst="rect">
            <a:avLst/>
          </a:prstGeom>
        </p:spPr>
        <p:txBody>
          <a:bodyPr/>
          <a:lstStyle>
            <a:lvl1pPr marL="255588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b="1" kern="0" dirty="0">
                <a:latin typeface="Arial" panose="020B0604020202020204" pitchFamily="34" charset="0"/>
                <a:cs typeface="Arial" panose="020B0604020202020204" pitchFamily="34" charset="0"/>
              </a:rPr>
              <a:t>Input Data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8CADE16-9BB3-564F-A319-6557962AF445}"/>
              </a:ext>
            </a:extLst>
          </p:cNvPr>
          <p:cNvSpPr txBox="1">
            <a:spLocks/>
          </p:cNvSpPr>
          <p:nvPr/>
        </p:nvSpPr>
        <p:spPr>
          <a:xfrm>
            <a:off x="8940017" y="1194989"/>
            <a:ext cx="3668515" cy="415487"/>
          </a:xfrm>
          <a:prstGeom prst="rect">
            <a:avLst/>
          </a:prstGeom>
        </p:spPr>
        <p:txBody>
          <a:bodyPr/>
          <a:lstStyle>
            <a:lvl1pPr marL="255588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b="1" kern="0" dirty="0">
                <a:latin typeface="Arial" panose="020B0604020202020204" pitchFamily="34" charset="0"/>
                <a:cs typeface="Arial" panose="020B0604020202020204" pitchFamily="34" charset="0"/>
              </a:rPr>
              <a:t>Flood Risk Map</a:t>
            </a:r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B3A7B76A-BB2A-BFA0-1363-B842CD09D556}"/>
              </a:ext>
            </a:extLst>
          </p:cNvPr>
          <p:cNvCxnSpPr>
            <a:cxnSpLocks/>
            <a:stCxn id="2" idx="3"/>
            <a:endCxn id="16" idx="1"/>
          </p:cNvCxnSpPr>
          <p:nvPr/>
        </p:nvCxnSpPr>
        <p:spPr>
          <a:xfrm>
            <a:off x="4469893" y="2832332"/>
            <a:ext cx="815039" cy="423617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03A93389-E2BC-66EF-2B4F-09F84CDB895F}"/>
              </a:ext>
            </a:extLst>
          </p:cNvPr>
          <p:cNvGrpSpPr/>
          <p:nvPr/>
        </p:nvGrpSpPr>
        <p:grpSpPr>
          <a:xfrm>
            <a:off x="7389957" y="1768418"/>
            <a:ext cx="4463284" cy="4221160"/>
            <a:chOff x="7389957" y="1768418"/>
            <a:chExt cx="4463284" cy="422116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8DBDB93-2F0E-FBA1-D11A-4D5BFC830B4E}"/>
                </a:ext>
              </a:extLst>
            </p:cNvPr>
            <p:cNvGrpSpPr/>
            <p:nvPr/>
          </p:nvGrpSpPr>
          <p:grpSpPr>
            <a:xfrm>
              <a:off x="7709866" y="1768418"/>
              <a:ext cx="4143375" cy="4221160"/>
              <a:chOff x="7709866" y="1768418"/>
              <a:chExt cx="4143375" cy="422116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F9C3EE0-B981-49C9-0757-54FC5CBFC8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19" t="2314" r="28826" b="22242"/>
              <a:stretch/>
            </p:blipFill>
            <p:spPr bwMode="auto">
              <a:xfrm>
                <a:off x="7709866" y="1768418"/>
                <a:ext cx="3494491" cy="422116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36AF9E66-3CFB-DE67-6328-8B1361473F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7530" b="18010"/>
              <a:stretch/>
            </p:blipFill>
            <p:spPr bwMode="auto">
              <a:xfrm>
                <a:off x="10538791" y="2212961"/>
                <a:ext cx="1314450" cy="109855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cxnSp>
          <p:nvCxnSpPr>
            <p:cNvPr id="31" name="Connector: Curved 30">
              <a:extLst>
                <a:ext uri="{FF2B5EF4-FFF2-40B4-BE49-F238E27FC236}">
                  <a16:creationId xmlns:a16="http://schemas.microsoft.com/office/drawing/2014/main" id="{BA52BC4A-36C6-80C5-367B-AAE0BF6C114C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>
              <a:off x="7389957" y="3255949"/>
              <a:ext cx="815038" cy="432131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0F7F87B-D503-11EF-7F73-8D7E88AE0886}"/>
              </a:ext>
            </a:extLst>
          </p:cNvPr>
          <p:cNvSpPr txBox="1">
            <a:spLocks/>
          </p:cNvSpPr>
          <p:nvPr/>
        </p:nvSpPr>
        <p:spPr>
          <a:xfrm>
            <a:off x="4791647" y="1847096"/>
            <a:ext cx="3413347" cy="523221"/>
          </a:xfrm>
          <a:prstGeom prst="rect">
            <a:avLst/>
          </a:prstGeom>
        </p:spPr>
        <p:txBody>
          <a:bodyPr/>
          <a:lstStyle>
            <a:lvl1pPr marL="255588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b="1" kern="0" dirty="0">
                <a:latin typeface="Arial" panose="020B0604020202020204" pitchFamily="34" charset="0"/>
                <a:cs typeface="Arial" panose="020B0604020202020204" pitchFamily="34" charset="0"/>
              </a:rPr>
              <a:t>openLISEM Model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966913-8EB0-3982-A89A-87FFB4F2D056}"/>
              </a:ext>
            </a:extLst>
          </p:cNvPr>
          <p:cNvGrpSpPr/>
          <p:nvPr/>
        </p:nvGrpSpPr>
        <p:grpSpPr>
          <a:xfrm>
            <a:off x="457230" y="1503324"/>
            <a:ext cx="4827702" cy="4988603"/>
            <a:chOff x="457230" y="1503324"/>
            <a:chExt cx="4827702" cy="498860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613BA7B-17BD-1467-A072-14062DFE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30" y="1503324"/>
              <a:ext cx="4012663" cy="26580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" name="Picture 2" descr="Basic theory – openLISEM">
              <a:extLst>
                <a:ext uri="{FF2B5EF4-FFF2-40B4-BE49-F238E27FC236}">
                  <a16:creationId xmlns:a16="http://schemas.microsoft.com/office/drawing/2014/main" id="{875067B7-6B87-B409-7BBA-22E6CED112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31" y="4161340"/>
              <a:ext cx="4012663" cy="23305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5" name="Connector: Elbow 24">
              <a:extLst>
                <a:ext uri="{FF2B5EF4-FFF2-40B4-BE49-F238E27FC236}">
                  <a16:creationId xmlns:a16="http://schemas.microsoft.com/office/drawing/2014/main" id="{CE7E40BB-F2DB-EB27-E767-7FA8889CBF06}"/>
                </a:ext>
              </a:extLst>
            </p:cNvPr>
            <p:cNvCxnSpPr>
              <a:stCxn id="18" idx="3"/>
              <a:endCxn id="16" idx="1"/>
            </p:cNvCxnSpPr>
            <p:nvPr/>
          </p:nvCxnSpPr>
          <p:spPr>
            <a:xfrm flipV="1">
              <a:off x="4469894" y="3255949"/>
              <a:ext cx="815038" cy="2070685"/>
            </a:xfrm>
            <a:prstGeom prst="bentConnector3">
              <a:avLst>
                <a:gd name="adj1" fmla="val 50000"/>
              </a:avLst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4F40C4-1B9B-4F31-FB74-98B29FCF46EE}"/>
                </a:ext>
              </a:extLst>
            </p:cNvPr>
            <p:cNvSpPr txBox="1"/>
            <p:nvPr/>
          </p:nvSpPr>
          <p:spPr>
            <a:xfrm>
              <a:off x="1641652" y="1525590"/>
              <a:ext cx="174454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DESIGN STORMS</a:t>
              </a:r>
              <a:endParaRPr lang="nl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0505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C1ABDA9-9719-1863-F55E-18F2C6847D0D}"/>
              </a:ext>
            </a:extLst>
          </p:cNvPr>
          <p:cNvSpPr/>
          <p:nvPr/>
        </p:nvSpPr>
        <p:spPr>
          <a:xfrm>
            <a:off x="6195381" y="1160605"/>
            <a:ext cx="5772305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7E37DE-ED26-6B04-0914-14569A099CD2}"/>
              </a:ext>
            </a:extLst>
          </p:cNvPr>
          <p:cNvSpPr txBox="1"/>
          <p:nvPr/>
        </p:nvSpPr>
        <p:spPr>
          <a:xfrm>
            <a:off x="2545867" y="323046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happening?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97FD07-089C-B5A5-DEF5-BBF0934923FD}"/>
              </a:ext>
            </a:extLst>
          </p:cNvPr>
          <p:cNvSpPr txBox="1"/>
          <p:nvPr/>
        </p:nvSpPr>
        <p:spPr>
          <a:xfrm>
            <a:off x="6195381" y="1138004"/>
            <a:ext cx="582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18:30:00</a:t>
            </a:r>
            <a:r>
              <a:rPr lang="en-US" sz="2400" b="1" dirty="0">
                <a:solidFill>
                  <a:schemeClr val="bg1"/>
                </a:solidFill>
              </a:rPr>
              <a:t> 26/08/2015 – 06:00:00 26/08/2015 </a:t>
            </a:r>
            <a:endParaRPr lang="nl-NL" sz="2400" b="1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16186B-7D04-2AA8-6874-96B076489D00}"/>
              </a:ext>
            </a:extLst>
          </p:cNvPr>
          <p:cNvSpPr/>
          <p:nvPr/>
        </p:nvSpPr>
        <p:spPr>
          <a:xfrm>
            <a:off x="100025" y="1157550"/>
            <a:ext cx="5673995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204A7D-EA59-8EC7-E95B-0716CD1B55D4}"/>
              </a:ext>
            </a:extLst>
          </p:cNvPr>
          <p:cNvSpPr txBox="1"/>
          <p:nvPr/>
        </p:nvSpPr>
        <p:spPr>
          <a:xfrm>
            <a:off x="0" y="1097293"/>
            <a:ext cx="58266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12:00:00 06/03/2017 – 06:30:00 10/03/2017 </a:t>
            </a:r>
            <a:endParaRPr lang="nl-NL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nimation">
            <a:hlinkClick r:id="" action="ppaction://media"/>
            <a:extLst>
              <a:ext uri="{FF2B5EF4-FFF2-40B4-BE49-F238E27FC236}">
                <a16:creationId xmlns:a16="http://schemas.microsoft.com/office/drawing/2014/main" id="{BF5BE9AD-AE9F-3612-691C-0CDE4059E8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6" y="1549483"/>
            <a:ext cx="6188075" cy="484663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6AC9459-16D0-4B46-239B-554B3C3ACD7B}"/>
              </a:ext>
            </a:extLst>
          </p:cNvPr>
          <p:cNvGrpSpPr/>
          <p:nvPr/>
        </p:nvGrpSpPr>
        <p:grpSpPr>
          <a:xfrm>
            <a:off x="1268023" y="4837054"/>
            <a:ext cx="549275" cy="207010"/>
            <a:chOff x="0" y="0"/>
            <a:chExt cx="549402" cy="20703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0F3FBED-BBB4-6632-2A6E-B5881910F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207039" cy="20703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74E912F-60A2-5E21-2F3A-43BC74C58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2051" y="18241"/>
              <a:ext cx="367351" cy="170556"/>
            </a:xfrm>
            <a:prstGeom prst="rect">
              <a:avLst/>
            </a:prstGeom>
          </p:spPr>
        </p:pic>
      </p:grpSp>
      <p:pic>
        <p:nvPicPr>
          <p:cNvPr id="12" name="erika _animation">
            <a:hlinkClick r:id="" action="ppaction://media"/>
            <a:extLst>
              <a:ext uri="{FF2B5EF4-FFF2-40B4-BE49-F238E27FC236}">
                <a16:creationId xmlns:a16="http://schemas.microsoft.com/office/drawing/2014/main" id="{F2FD59AF-54FB-BE8D-C330-DF55E8A7922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74020" y="1569029"/>
            <a:ext cx="6188075" cy="484663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D313759-B92C-7810-6A4E-BDD31A7A7C97}"/>
              </a:ext>
            </a:extLst>
          </p:cNvPr>
          <p:cNvGrpSpPr/>
          <p:nvPr/>
        </p:nvGrpSpPr>
        <p:grpSpPr>
          <a:xfrm>
            <a:off x="7034737" y="4861213"/>
            <a:ext cx="549275" cy="207010"/>
            <a:chOff x="0" y="0"/>
            <a:chExt cx="549402" cy="2070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914C1D5-23E2-C9D5-AA4B-B4243F0C8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207039" cy="20703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FF513A-8C77-38D0-4C40-AB3DE28B6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2051" y="18241"/>
              <a:ext cx="367351" cy="170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134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0B9388-F3B9-8140-F38B-25405F682771}"/>
              </a:ext>
            </a:extLst>
          </p:cNvPr>
          <p:cNvSpPr txBox="1"/>
          <p:nvPr/>
        </p:nvSpPr>
        <p:spPr>
          <a:xfrm>
            <a:off x="2460405" y="384462"/>
            <a:ext cx="661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happening?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3961A1-111F-0DA3-CAAF-027A8B1AC389}"/>
              </a:ext>
            </a:extLst>
          </p:cNvPr>
          <p:cNvSpPr txBox="1"/>
          <p:nvPr/>
        </p:nvSpPr>
        <p:spPr>
          <a:xfrm>
            <a:off x="657174" y="5428512"/>
            <a:ext cx="1117404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can we adequately characterize tropical cyclone rainfall both spatially and temporally for improved flood hazard assessment? </a:t>
            </a: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41CFB5D-4625-6613-B575-9216FDE505E3}"/>
              </a:ext>
            </a:extLst>
          </p:cNvPr>
          <p:cNvGrpSpPr/>
          <p:nvPr/>
        </p:nvGrpSpPr>
        <p:grpSpPr>
          <a:xfrm>
            <a:off x="516218" y="1626623"/>
            <a:ext cx="5504559" cy="3824934"/>
            <a:chOff x="521543" y="1197163"/>
            <a:chExt cx="5504559" cy="382493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B03E5A2-2389-4167-5218-62133253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543" y="1197163"/>
              <a:ext cx="2683025" cy="1854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6B5ADD2-C4B2-08A9-EA3D-F0E1DD51A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6845" y="1197163"/>
              <a:ext cx="2679257" cy="1854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F34C543-26D3-32DB-151F-42EBC05BC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543" y="3168097"/>
              <a:ext cx="2683025" cy="1854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8392FF3-1E6B-B83C-3FCD-53004120C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43078" y="3168097"/>
              <a:ext cx="2683024" cy="1854000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31C7CE-0293-FF47-B696-507AD0F73670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6206870" y="1192434"/>
            <a:ext cx="0" cy="4320000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D6620EC-CCF4-B6FA-79AE-44D54506EED7}"/>
              </a:ext>
            </a:extLst>
          </p:cNvPr>
          <p:cNvGrpSpPr/>
          <p:nvPr/>
        </p:nvGrpSpPr>
        <p:grpSpPr>
          <a:xfrm>
            <a:off x="6389914" y="1626623"/>
            <a:ext cx="5156141" cy="3824934"/>
            <a:chOff x="6332907" y="1197163"/>
            <a:chExt cx="5156141" cy="382493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4E5173E-2E03-1FAA-9A23-CC5821B4B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32907" y="1197163"/>
              <a:ext cx="2512293" cy="1854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1295E65-9496-539A-E425-732932C66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87477" y="1197163"/>
              <a:ext cx="2501571" cy="1854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F1E3BB4-41CF-8B96-286F-61CDDD0E4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34445" y="3168097"/>
              <a:ext cx="2510755" cy="1854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9B7A42-1859-E4CC-69F7-19DD4B047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84422" y="3168097"/>
              <a:ext cx="2504626" cy="1854000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CBC335B-A8CB-7CD6-5535-4F608C5C9C7E}"/>
              </a:ext>
            </a:extLst>
          </p:cNvPr>
          <p:cNvSpPr/>
          <p:nvPr/>
        </p:nvSpPr>
        <p:spPr>
          <a:xfrm>
            <a:off x="6375482" y="1191036"/>
            <a:ext cx="5160794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A96D40-32FE-93CB-2678-1DCF4683544E}"/>
              </a:ext>
            </a:extLst>
          </p:cNvPr>
          <p:cNvSpPr/>
          <p:nvPr/>
        </p:nvSpPr>
        <p:spPr>
          <a:xfrm>
            <a:off x="523921" y="1192434"/>
            <a:ext cx="5504559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2029C4-4972-CE65-7969-A8C0E1EBA81F}"/>
              </a:ext>
            </a:extLst>
          </p:cNvPr>
          <p:cNvSpPr txBox="1"/>
          <p:nvPr/>
        </p:nvSpPr>
        <p:spPr>
          <a:xfrm>
            <a:off x="655724" y="1097655"/>
            <a:ext cx="521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Tropical Cyclone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Enawo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</a:t>
            </a:r>
            <a:endParaRPr lang="nl-NL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21DACD-4480-EC66-D0C2-A8D561611442}"/>
              </a:ext>
            </a:extLst>
          </p:cNvPr>
          <p:cNvSpPr txBox="1"/>
          <p:nvPr/>
        </p:nvSpPr>
        <p:spPr>
          <a:xfrm>
            <a:off x="6738330" y="1097655"/>
            <a:ext cx="521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Tropical</a:t>
            </a:r>
            <a:r>
              <a:rPr lang="en-US" sz="2800" b="1" dirty="0">
                <a:solidFill>
                  <a:schemeClr val="bg1"/>
                </a:solidFill>
              </a:rPr>
              <a:t> Storm Erika 2015</a:t>
            </a:r>
            <a:endParaRPr lang="nl-N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32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E37DE-ED26-6B04-0914-14569A099CD2}"/>
              </a:ext>
            </a:extLst>
          </p:cNvPr>
          <p:cNvSpPr txBox="1"/>
          <p:nvPr/>
        </p:nvSpPr>
        <p:spPr>
          <a:xfrm>
            <a:off x="2814577" y="366484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Temporal Clustering 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Map&#10;&#10;Description automatically generated with medium confidence">
            <a:extLst>
              <a:ext uri="{FF2B5EF4-FFF2-40B4-BE49-F238E27FC236}">
                <a16:creationId xmlns:a16="http://schemas.microsoft.com/office/drawing/2014/main" id="{73F7548C-C1A9-76F5-88DB-4D44CD7480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46989"/>
            <a:ext cx="5519194" cy="5019767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BA13AF8F-3DC6-7CF6-F037-FCFF8519C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83" y="1506051"/>
            <a:ext cx="4839326" cy="5320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73795E-40E1-D46A-CE0F-B88E376DC0FF}"/>
              </a:ext>
            </a:extLst>
          </p:cNvPr>
          <p:cNvSpPr/>
          <p:nvPr/>
        </p:nvSpPr>
        <p:spPr>
          <a:xfrm>
            <a:off x="6096000" y="1158432"/>
            <a:ext cx="5519194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A0BBD0-BF63-751F-41E3-6EA3AE3D64DA}"/>
              </a:ext>
            </a:extLst>
          </p:cNvPr>
          <p:cNvSpPr/>
          <p:nvPr/>
        </p:nvSpPr>
        <p:spPr>
          <a:xfrm>
            <a:off x="606523" y="1150570"/>
            <a:ext cx="5103812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3B5DF6-C08A-3943-CCFC-6DE28C65DD3A}"/>
              </a:ext>
            </a:extLst>
          </p:cNvPr>
          <p:cNvSpPr txBox="1"/>
          <p:nvPr/>
        </p:nvSpPr>
        <p:spPr>
          <a:xfrm>
            <a:off x="606523" y="1071731"/>
            <a:ext cx="521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Tropical Cyclone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Enawo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</a:t>
            </a:r>
            <a:endParaRPr lang="nl-NL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7642EF-3446-6981-EA7B-EE79DE79DAB2}"/>
              </a:ext>
            </a:extLst>
          </p:cNvPr>
          <p:cNvSpPr txBox="1"/>
          <p:nvPr/>
        </p:nvSpPr>
        <p:spPr>
          <a:xfrm>
            <a:off x="6845261" y="1063007"/>
            <a:ext cx="4292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Tropical</a:t>
            </a:r>
            <a:r>
              <a:rPr lang="en-US" sz="2800" b="1" dirty="0">
                <a:solidFill>
                  <a:schemeClr val="bg1"/>
                </a:solidFill>
              </a:rPr>
              <a:t> Storm Erika 2015</a:t>
            </a:r>
            <a:endParaRPr lang="nl-N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721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E37DE-ED26-6B04-0914-14569A099CD2}"/>
              </a:ext>
            </a:extLst>
          </p:cNvPr>
          <p:cNvSpPr txBox="1"/>
          <p:nvPr/>
        </p:nvSpPr>
        <p:spPr>
          <a:xfrm>
            <a:off x="3018829" y="377885"/>
            <a:ext cx="6889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Representative Cluster Signals (RPSs)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EADFA4-B04A-C4DF-B565-4EADE761DD55}"/>
              </a:ext>
            </a:extLst>
          </p:cNvPr>
          <p:cNvGrpSpPr/>
          <p:nvPr/>
        </p:nvGrpSpPr>
        <p:grpSpPr>
          <a:xfrm>
            <a:off x="6221838" y="2242948"/>
            <a:ext cx="5767015" cy="3859644"/>
            <a:chOff x="1901329" y="880005"/>
            <a:chExt cx="5767015" cy="3859644"/>
          </a:xfrm>
        </p:grpSpPr>
        <p:pic>
          <p:nvPicPr>
            <p:cNvPr id="20" name="Picture 19" descr="Chart, line chart&#10;&#10;Description automatically generated">
              <a:extLst>
                <a:ext uri="{FF2B5EF4-FFF2-40B4-BE49-F238E27FC236}">
                  <a16:creationId xmlns:a16="http://schemas.microsoft.com/office/drawing/2014/main" id="{15AD3A2F-D429-DC9A-FF40-5D3C0B71F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329" y="2842904"/>
              <a:ext cx="2884170" cy="1896745"/>
            </a:xfrm>
            <a:prstGeom prst="rect">
              <a:avLst/>
            </a:prstGeom>
          </p:spPr>
        </p:pic>
        <p:pic>
          <p:nvPicPr>
            <p:cNvPr id="21" name="Picture 20" descr="Chart, line chart&#10;&#10;Description automatically generated">
              <a:extLst>
                <a:ext uri="{FF2B5EF4-FFF2-40B4-BE49-F238E27FC236}">
                  <a16:creationId xmlns:a16="http://schemas.microsoft.com/office/drawing/2014/main" id="{E6045FA0-B4F2-9821-9739-1E43AF601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4174" y="2842904"/>
              <a:ext cx="2884170" cy="1896745"/>
            </a:xfrm>
            <a:prstGeom prst="rect">
              <a:avLst/>
            </a:prstGeom>
          </p:spPr>
        </p:pic>
        <p:pic>
          <p:nvPicPr>
            <p:cNvPr id="22" name="Picture 21" descr="Chart, line chart&#10;&#10;Description automatically generated">
              <a:extLst>
                <a:ext uri="{FF2B5EF4-FFF2-40B4-BE49-F238E27FC236}">
                  <a16:creationId xmlns:a16="http://schemas.microsoft.com/office/drawing/2014/main" id="{CFB8A764-5B3E-59D7-6574-62317F2FE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4174" y="909329"/>
              <a:ext cx="2884170" cy="1896745"/>
            </a:xfrm>
            <a:prstGeom prst="rect">
              <a:avLst/>
            </a:prstGeom>
          </p:spPr>
        </p:pic>
        <p:pic>
          <p:nvPicPr>
            <p:cNvPr id="23" name="Picture 22" descr="Chart, histogram&#10;&#10;Description automatically generated">
              <a:extLst>
                <a:ext uri="{FF2B5EF4-FFF2-40B4-BE49-F238E27FC236}">
                  <a16:creationId xmlns:a16="http://schemas.microsoft.com/office/drawing/2014/main" id="{B9D659C3-3BDF-AD3E-432B-E38C40F71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329" y="909329"/>
              <a:ext cx="2884170" cy="1896745"/>
            </a:xfrm>
            <a:prstGeom prst="rect">
              <a:avLst/>
            </a:prstGeom>
          </p:spPr>
        </p:pic>
        <p:sp>
          <p:nvSpPr>
            <p:cNvPr id="24" name="TextBox 165">
              <a:extLst>
                <a:ext uri="{FF2B5EF4-FFF2-40B4-BE49-F238E27FC236}">
                  <a16:creationId xmlns:a16="http://schemas.microsoft.com/office/drawing/2014/main" id="{FFBD84A6-0771-0622-9726-D7FD3BE3B0C2}"/>
                </a:ext>
              </a:extLst>
            </p:cNvPr>
            <p:cNvSpPr txBox="1"/>
            <p:nvPr/>
          </p:nvSpPr>
          <p:spPr>
            <a:xfrm>
              <a:off x="3199438" y="880005"/>
              <a:ext cx="534753" cy="3754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T1</a:t>
              </a:r>
              <a:endParaRPr lang="en-N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165">
              <a:extLst>
                <a:ext uri="{FF2B5EF4-FFF2-40B4-BE49-F238E27FC236}">
                  <a16:creationId xmlns:a16="http://schemas.microsoft.com/office/drawing/2014/main" id="{EDC4E031-4724-35A1-F3DC-7A0D86C12647}"/>
                </a:ext>
              </a:extLst>
            </p:cNvPr>
            <p:cNvSpPr txBox="1"/>
            <p:nvPr/>
          </p:nvSpPr>
          <p:spPr>
            <a:xfrm>
              <a:off x="6226259" y="880005"/>
              <a:ext cx="534753" cy="3754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T3</a:t>
              </a:r>
              <a:endParaRPr lang="en-N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165">
              <a:extLst>
                <a:ext uri="{FF2B5EF4-FFF2-40B4-BE49-F238E27FC236}">
                  <a16:creationId xmlns:a16="http://schemas.microsoft.com/office/drawing/2014/main" id="{F9AB8E56-6BE0-14B7-2A42-9864975A0041}"/>
                </a:ext>
              </a:extLst>
            </p:cNvPr>
            <p:cNvSpPr txBox="1"/>
            <p:nvPr/>
          </p:nvSpPr>
          <p:spPr>
            <a:xfrm>
              <a:off x="3199437" y="2989393"/>
              <a:ext cx="534753" cy="3754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T4</a:t>
              </a:r>
              <a:endParaRPr lang="en-N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165">
              <a:extLst>
                <a:ext uri="{FF2B5EF4-FFF2-40B4-BE49-F238E27FC236}">
                  <a16:creationId xmlns:a16="http://schemas.microsoft.com/office/drawing/2014/main" id="{43B88A03-1352-9A30-DB89-871A6AD4CC0B}"/>
                </a:ext>
              </a:extLst>
            </p:cNvPr>
            <p:cNvSpPr txBox="1"/>
            <p:nvPr/>
          </p:nvSpPr>
          <p:spPr>
            <a:xfrm>
              <a:off x="6226259" y="2989393"/>
              <a:ext cx="534753" cy="3754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T5</a:t>
              </a:r>
              <a:endParaRPr lang="en-N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48851E72-0A2A-B295-D697-156C27B66E4D}"/>
              </a:ext>
            </a:extLst>
          </p:cNvPr>
          <p:cNvSpPr/>
          <p:nvPr/>
        </p:nvSpPr>
        <p:spPr>
          <a:xfrm>
            <a:off x="6221838" y="1259036"/>
            <a:ext cx="5745848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C956389-565F-8B44-BD10-A65B6A69A42E}"/>
              </a:ext>
            </a:extLst>
          </p:cNvPr>
          <p:cNvSpPr/>
          <p:nvPr/>
        </p:nvSpPr>
        <p:spPr>
          <a:xfrm>
            <a:off x="418602" y="1259036"/>
            <a:ext cx="5551558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D51D606-D6A2-65F7-77BD-EADC3EC1FDB8}"/>
              </a:ext>
            </a:extLst>
          </p:cNvPr>
          <p:cNvSpPr txBox="1"/>
          <p:nvPr/>
        </p:nvSpPr>
        <p:spPr>
          <a:xfrm>
            <a:off x="652085" y="1167497"/>
            <a:ext cx="521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Tropical Cyclone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Enawo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</a:t>
            </a:r>
            <a:endParaRPr lang="nl-NL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E26C4C2-FC04-2A98-442B-3CFEB0DD2757}"/>
              </a:ext>
            </a:extLst>
          </p:cNvPr>
          <p:cNvSpPr txBox="1"/>
          <p:nvPr/>
        </p:nvSpPr>
        <p:spPr>
          <a:xfrm>
            <a:off x="6799698" y="1163611"/>
            <a:ext cx="521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Tropical Storm Erika 2015</a:t>
            </a:r>
            <a:endParaRPr lang="nl-NL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5CDE9-6529-42B6-9E37-89406CAC9128}"/>
              </a:ext>
            </a:extLst>
          </p:cNvPr>
          <p:cNvCxnSpPr>
            <a:cxnSpLocks/>
          </p:cNvCxnSpPr>
          <p:nvPr/>
        </p:nvCxnSpPr>
        <p:spPr>
          <a:xfrm>
            <a:off x="6096000" y="1259036"/>
            <a:ext cx="0" cy="5086585"/>
          </a:xfrm>
          <a:prstGeom prst="line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A55415B-C123-9307-E302-AFD17AB95F29}"/>
              </a:ext>
            </a:extLst>
          </p:cNvPr>
          <p:cNvGrpSpPr/>
          <p:nvPr/>
        </p:nvGrpSpPr>
        <p:grpSpPr>
          <a:xfrm>
            <a:off x="200709" y="2270921"/>
            <a:ext cx="5769454" cy="3869852"/>
            <a:chOff x="-1074139" y="-672254"/>
            <a:chExt cx="5769454" cy="3869852"/>
          </a:xfrm>
        </p:grpSpPr>
        <p:pic>
          <p:nvPicPr>
            <p:cNvPr id="56" name="Picture 55" descr="Map&#10;&#10;Description automatically generated">
              <a:extLst>
                <a:ext uri="{FF2B5EF4-FFF2-40B4-BE49-F238E27FC236}">
                  <a16:creationId xmlns:a16="http://schemas.microsoft.com/office/drawing/2014/main" id="{B534F4FE-1441-1F0C-D8DD-C1A6203B8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74138" y="-633632"/>
              <a:ext cx="2884727" cy="1897200"/>
            </a:xfrm>
            <a:prstGeom prst="rect">
              <a:avLst/>
            </a:prstGeom>
          </p:spPr>
        </p:pic>
        <p:pic>
          <p:nvPicPr>
            <p:cNvPr id="57" name="Picture 56" descr="Chart&#10;&#10;Description automatically generated">
              <a:extLst>
                <a:ext uri="{FF2B5EF4-FFF2-40B4-BE49-F238E27FC236}">
                  <a16:creationId xmlns:a16="http://schemas.microsoft.com/office/drawing/2014/main" id="{458E4910-A0F5-445A-A1D9-A647F13AA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74139" y="1300398"/>
              <a:ext cx="2884727" cy="1897200"/>
            </a:xfrm>
            <a:prstGeom prst="rect">
              <a:avLst/>
            </a:prstGeom>
          </p:spPr>
        </p:pic>
        <p:pic>
          <p:nvPicPr>
            <p:cNvPr id="58" name="Picture 57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257A17F8-72C5-407F-A109-773E7F617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587" y="1300398"/>
              <a:ext cx="2884727" cy="1897200"/>
            </a:xfrm>
            <a:prstGeom prst="rect">
              <a:avLst/>
            </a:prstGeom>
          </p:spPr>
        </p:pic>
        <p:pic>
          <p:nvPicPr>
            <p:cNvPr id="59" name="Picture 58" descr="Chart&#10;&#10;Description automatically generated">
              <a:extLst>
                <a:ext uri="{FF2B5EF4-FFF2-40B4-BE49-F238E27FC236}">
                  <a16:creationId xmlns:a16="http://schemas.microsoft.com/office/drawing/2014/main" id="{79951666-6691-0D9D-2246-BA72E4416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588" y="-635424"/>
              <a:ext cx="2884727" cy="1897200"/>
            </a:xfrm>
            <a:prstGeom prst="rect">
              <a:avLst/>
            </a:prstGeom>
          </p:spPr>
        </p:pic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4105F8A-B450-2E0B-BA6F-7D1BFCBCEF3E}"/>
                </a:ext>
              </a:extLst>
            </p:cNvPr>
            <p:cNvGrpSpPr/>
            <p:nvPr/>
          </p:nvGrpSpPr>
          <p:grpSpPr>
            <a:xfrm>
              <a:off x="226131" y="-672254"/>
              <a:ext cx="3561575" cy="2494560"/>
              <a:chOff x="3199437" y="870252"/>
              <a:chExt cx="3561575" cy="2494560"/>
            </a:xfrm>
          </p:grpSpPr>
          <p:sp>
            <p:nvSpPr>
              <p:cNvPr id="61" name="TextBox 165">
                <a:extLst>
                  <a:ext uri="{FF2B5EF4-FFF2-40B4-BE49-F238E27FC236}">
                    <a16:creationId xmlns:a16="http://schemas.microsoft.com/office/drawing/2014/main" id="{30A698C3-EB75-CB29-FE13-075E35DFCFE0}"/>
                  </a:ext>
                </a:extLst>
              </p:cNvPr>
              <p:cNvSpPr txBox="1"/>
              <p:nvPr/>
            </p:nvSpPr>
            <p:spPr>
              <a:xfrm>
                <a:off x="3608908" y="870252"/>
                <a:ext cx="534753" cy="375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T1</a:t>
                </a:r>
                <a:endParaRPr lang="en-NL" sz="1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TextBox 165">
                <a:extLst>
                  <a:ext uri="{FF2B5EF4-FFF2-40B4-BE49-F238E27FC236}">
                    <a16:creationId xmlns:a16="http://schemas.microsoft.com/office/drawing/2014/main" id="{5FC643AB-A698-A361-42C3-CA83D7531FD1}"/>
                  </a:ext>
                </a:extLst>
              </p:cNvPr>
              <p:cNvSpPr txBox="1"/>
              <p:nvPr/>
            </p:nvSpPr>
            <p:spPr>
              <a:xfrm>
                <a:off x="6226259" y="880005"/>
                <a:ext cx="534753" cy="375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T5</a:t>
                </a:r>
                <a:endParaRPr lang="en-NL" sz="1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TextBox 165">
                <a:extLst>
                  <a:ext uri="{FF2B5EF4-FFF2-40B4-BE49-F238E27FC236}">
                    <a16:creationId xmlns:a16="http://schemas.microsoft.com/office/drawing/2014/main" id="{F3A07653-B076-F791-1525-05B4E62C7C43}"/>
                  </a:ext>
                </a:extLst>
              </p:cNvPr>
              <p:cNvSpPr txBox="1"/>
              <p:nvPr/>
            </p:nvSpPr>
            <p:spPr>
              <a:xfrm>
                <a:off x="3199437" y="2989393"/>
                <a:ext cx="534753" cy="375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T2</a:t>
                </a:r>
                <a:endParaRPr lang="en-NL" sz="1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TextBox 165">
                <a:extLst>
                  <a:ext uri="{FF2B5EF4-FFF2-40B4-BE49-F238E27FC236}">
                    <a16:creationId xmlns:a16="http://schemas.microsoft.com/office/drawing/2014/main" id="{4C63AB8A-CAE9-EBB7-EB0C-42944D896BC1}"/>
                  </a:ext>
                </a:extLst>
              </p:cNvPr>
              <p:cNvSpPr txBox="1"/>
              <p:nvPr/>
            </p:nvSpPr>
            <p:spPr>
              <a:xfrm>
                <a:off x="6226259" y="2989393"/>
                <a:ext cx="534753" cy="375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T4</a:t>
                </a:r>
                <a:endParaRPr lang="en-NL" sz="1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0F96F22-1547-9722-D269-AEE098291EE6}"/>
              </a:ext>
            </a:extLst>
          </p:cNvPr>
          <p:cNvGrpSpPr/>
          <p:nvPr/>
        </p:nvGrpSpPr>
        <p:grpSpPr>
          <a:xfrm>
            <a:off x="3845855" y="1665198"/>
            <a:ext cx="4500289" cy="519287"/>
            <a:chOff x="6588960" y="-1695985"/>
            <a:chExt cx="4500289" cy="527468"/>
          </a:xfrm>
          <a:solidFill>
            <a:schemeClr val="bg1"/>
          </a:solidFill>
        </p:grpSpPr>
        <p:sp>
          <p:nvSpPr>
            <p:cNvPr id="2" name="Content Placeholder 2">
              <a:extLst>
                <a:ext uri="{FF2B5EF4-FFF2-40B4-BE49-F238E27FC236}">
                  <a16:creationId xmlns:a16="http://schemas.microsoft.com/office/drawing/2014/main" id="{F4E9E233-BED1-CB47-5888-8C08C3C1F5F9}"/>
                </a:ext>
              </a:extLst>
            </p:cNvPr>
            <p:cNvSpPr txBox="1">
              <a:spLocks/>
            </p:cNvSpPr>
            <p:nvPr/>
          </p:nvSpPr>
          <p:spPr>
            <a:xfrm>
              <a:off x="8016049" y="-1695985"/>
              <a:ext cx="1646111" cy="523220"/>
            </a:xfrm>
            <a:prstGeom prst="rect">
              <a:avLst/>
            </a:prstGeom>
            <a:grpFill/>
          </p:spPr>
          <p:txBody>
            <a:bodyPr vert="horz" lIns="68580" tIns="34290" rIns="68580" bIns="3429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Vrinda" panose="020B0502040204020203" pitchFamily="34" charset="0"/>
                </a:rPr>
                <a:t>Q3 = </a:t>
              </a:r>
              <a:r>
                <a:rPr lang="en-US" sz="2400" b="1" dirty="0">
                  <a:latin typeface="Arial" panose="020B0604020202020204" pitchFamily="34" charset="0"/>
                  <a:ea typeface="Calibri" panose="020F0502020204030204" pitchFamily="34" charset="0"/>
                  <a:cs typeface="Vrinda" panose="020B0502040204020203" pitchFamily="34" charset="0"/>
                </a:rPr>
                <a:t>0.75</a:t>
              </a:r>
            </a:p>
            <a:p>
              <a:pPr marL="0" indent="0" algn="just">
                <a:lnSpc>
                  <a:spcPct val="115000"/>
                </a:lnSpc>
                <a:spcAft>
                  <a:spcPts val="600"/>
                </a:spcAft>
                <a:buNone/>
              </a:pPr>
              <a:endParaRPr lang="en-US" sz="2400" dirty="0">
                <a:latin typeface="Arial" panose="020B0604020202020204" pitchFamily="34" charset="0"/>
                <a:ea typeface="Calibri" panose="020F0502020204030204" pitchFamily="34" charset="0"/>
                <a:cs typeface="Vrinda" panose="020B0502040204020203" pitchFamily="34" charset="0"/>
              </a:endParaRPr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67939433-B1D8-B7F8-D3DB-009CB6EA5AA2}"/>
                </a:ext>
              </a:extLst>
            </p:cNvPr>
            <p:cNvSpPr txBox="1">
              <a:spLocks/>
            </p:cNvSpPr>
            <p:nvPr/>
          </p:nvSpPr>
          <p:spPr>
            <a:xfrm>
              <a:off x="6588960" y="-1691737"/>
              <a:ext cx="1427089" cy="523220"/>
            </a:xfrm>
            <a:prstGeom prst="rect">
              <a:avLst/>
            </a:prstGeom>
            <a:grpFill/>
          </p:spPr>
          <p:txBody>
            <a:bodyPr vert="horz" lIns="68580" tIns="34290" rIns="68580" bIns="3429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Vrinda" panose="020B0502040204020203" pitchFamily="34" charset="0"/>
                </a:rPr>
                <a:t>Q2 = </a:t>
              </a:r>
              <a:r>
                <a:rPr lang="en-US" sz="2400" b="1" dirty="0">
                  <a:latin typeface="Arial" panose="020B0604020202020204" pitchFamily="34" charset="0"/>
                  <a:ea typeface="Calibri" panose="020F0502020204030204" pitchFamily="34" charset="0"/>
                  <a:cs typeface="Vrinda" panose="020B0502040204020203" pitchFamily="34" charset="0"/>
                </a:rPr>
                <a:t>0.5</a:t>
              </a:r>
            </a:p>
            <a:p>
              <a:pPr marL="0" indent="0" algn="just">
                <a:lnSpc>
                  <a:spcPct val="115000"/>
                </a:lnSpc>
                <a:spcAft>
                  <a:spcPts val="600"/>
                </a:spcAft>
                <a:buNone/>
              </a:pPr>
              <a:endParaRPr lang="en-US" sz="2400" dirty="0">
                <a:latin typeface="Arial" panose="020B0604020202020204" pitchFamily="34" charset="0"/>
                <a:ea typeface="Calibri" panose="020F0502020204030204" pitchFamily="34" charset="0"/>
                <a:cs typeface="Vrinda" panose="020B0502040204020203" pitchFamily="34" charset="0"/>
              </a:endParaRPr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8415CA2C-9F55-7846-CFF2-0FC7E9B3DF46}"/>
                </a:ext>
              </a:extLst>
            </p:cNvPr>
            <p:cNvSpPr txBox="1">
              <a:spLocks/>
            </p:cNvSpPr>
            <p:nvPr/>
          </p:nvSpPr>
          <p:spPr>
            <a:xfrm>
              <a:off x="9662160" y="-1691737"/>
              <a:ext cx="1427089" cy="523220"/>
            </a:xfrm>
            <a:prstGeom prst="rect">
              <a:avLst/>
            </a:prstGeom>
            <a:grpFill/>
          </p:spPr>
          <p:txBody>
            <a:bodyPr vert="horz" lIns="68580" tIns="34290" rIns="68580" bIns="3429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Vrinda" panose="020B0502040204020203" pitchFamily="34" charset="0"/>
                </a:rPr>
                <a:t>Q4 = </a:t>
              </a:r>
              <a:r>
                <a:rPr lang="en-US" sz="2400" b="1" dirty="0">
                  <a:latin typeface="Arial" panose="020B0604020202020204" pitchFamily="34" charset="0"/>
                  <a:ea typeface="Calibri" panose="020F0502020204030204" pitchFamily="34" charset="0"/>
                  <a:cs typeface="Vrinda" panose="020B0502040204020203" pitchFamily="34" charset="0"/>
                </a:rPr>
                <a:t>0.9</a:t>
              </a:r>
            </a:p>
            <a:p>
              <a:pPr marL="0" indent="0" algn="just">
                <a:lnSpc>
                  <a:spcPct val="115000"/>
                </a:lnSpc>
                <a:spcAft>
                  <a:spcPts val="600"/>
                </a:spcAft>
                <a:buNone/>
              </a:pPr>
              <a:endParaRPr lang="en-US" sz="2400" dirty="0">
                <a:latin typeface="Arial" panose="020B0604020202020204" pitchFamily="34" charset="0"/>
                <a:ea typeface="Calibri" panose="020F0502020204030204" pitchFamily="34" charset="0"/>
                <a:cs typeface="Vrinda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704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3EE761-C943-62DE-2D15-E45BDF553C92}"/>
              </a:ext>
            </a:extLst>
          </p:cNvPr>
          <p:cNvSpPr/>
          <p:nvPr/>
        </p:nvSpPr>
        <p:spPr>
          <a:xfrm>
            <a:off x="8332237" y="5766318"/>
            <a:ext cx="3509837" cy="7837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C87782-C91E-76B9-8C0A-156A7FB7DF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080" y="1252965"/>
            <a:ext cx="3509836" cy="2564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293632-807C-6BB6-8150-B2EE87642E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752" y="1252965"/>
            <a:ext cx="3509837" cy="25642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FA81D3-0EFB-2FC7-079B-25A7A142A5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701" y="3880248"/>
            <a:ext cx="3514531" cy="25642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09EFD5-6A9A-ABBD-5C5E-92543CD5D5A7}"/>
              </a:ext>
            </a:extLst>
          </p:cNvPr>
          <p:cNvSpPr txBox="1"/>
          <p:nvPr/>
        </p:nvSpPr>
        <p:spPr>
          <a:xfrm>
            <a:off x="268792" y="4133362"/>
            <a:ext cx="55535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rainfall dataset representative of tropical storm Erika’s spatial temporal variability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C57F0F-3B18-CD95-CE4F-2E3F46D80B70}"/>
              </a:ext>
            </a:extLst>
          </p:cNvPr>
          <p:cNvSpPr txBox="1"/>
          <p:nvPr/>
        </p:nvSpPr>
        <p:spPr>
          <a:xfrm>
            <a:off x="420289" y="1956552"/>
            <a:ext cx="40232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storm is divided into three levels of magnitude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FB6746-E0B3-5DFD-B287-ADC696143C6A}"/>
              </a:ext>
            </a:extLst>
          </p:cNvPr>
          <p:cNvSpPr txBox="1"/>
          <p:nvPr/>
        </p:nvSpPr>
        <p:spPr>
          <a:xfrm>
            <a:off x="2651032" y="413550"/>
            <a:ext cx="6889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Rainfall Signals – Erika 2015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041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6327</TotalTime>
  <Words>322</Words>
  <Application>Microsoft Office PowerPoint</Application>
  <PresentationFormat>Widescreen</PresentationFormat>
  <Paragraphs>85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Aharoni</vt:lpstr>
      <vt:lpstr>AngsanaUPC</vt:lpstr>
      <vt:lpstr>Arial</vt:lpstr>
      <vt:lpstr>Arial Black</vt:lpstr>
      <vt:lpstr>Berlin Sans FB Demi</vt:lpstr>
      <vt:lpstr>Calibri</vt:lpstr>
      <vt:lpstr>Droid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</dc:creator>
  <cp:lastModifiedBy>STELLA</cp:lastModifiedBy>
  <cp:revision>71</cp:revision>
  <dcterms:created xsi:type="dcterms:W3CDTF">2022-09-22T09:07:54Z</dcterms:created>
  <dcterms:modified xsi:type="dcterms:W3CDTF">2022-10-30T12:16:46Z</dcterms:modified>
</cp:coreProperties>
</file>